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9" r:id="rId2"/>
  </p:sldMasterIdLst>
  <p:notesMasterIdLst>
    <p:notesMasterId r:id="rId15"/>
  </p:notesMasterIdLst>
  <p:sldIdLst>
    <p:sldId id="256" r:id="rId3"/>
    <p:sldId id="261" r:id="rId4"/>
    <p:sldId id="257" r:id="rId5"/>
    <p:sldId id="259" r:id="rId6"/>
    <p:sldId id="260" r:id="rId7"/>
    <p:sldId id="278" r:id="rId8"/>
    <p:sldId id="266" r:id="rId9"/>
    <p:sldId id="262" r:id="rId10"/>
    <p:sldId id="277" r:id="rId11"/>
    <p:sldId id="265" r:id="rId12"/>
    <p:sldId id="274" r:id="rId13"/>
    <p:sldId id="275" r:id="rId14"/>
  </p:sldIdLst>
  <p:sldSz cx="12192000" cy="6858000"/>
  <p:notesSz cx="9296400" cy="70104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46C"/>
    <a:srgbClr val="FCC070"/>
    <a:srgbClr val="FEEDD7"/>
    <a:srgbClr val="C6B12F"/>
    <a:srgbClr val="BF9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2778" autoAdjust="0"/>
  </p:normalViewPr>
  <p:slideViewPr>
    <p:cSldViewPr snapToGrid="0" showGuides="1">
      <p:cViewPr varScale="1">
        <p:scale>
          <a:sx n="106" d="100"/>
          <a:sy n="106" d="100"/>
        </p:scale>
        <p:origin x="8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CB0C87-FD61-44DB-B4D2-C1DC8D30F2A3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03913E-E9FB-4CEF-8A2F-9D0A25C36F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893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2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微软雅黑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fld id="{0AA0DDC5-A137-4BF9-9DF9-702D0FC595FA}" type="datetimeFigureOut">
              <a:rPr lang="zh-CN" altLang="en-US" smtClean="0"/>
              <a:pPr/>
              <a:t>2023/11/14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fld id="{6BEF1DD4-563C-4459-BF18-000F941B23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 advClick="0" advTm="3000">
    <p:fade/>
  </p:transition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6846788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7894977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82637996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4052915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1375612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54357429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0048017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2490685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7153953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9298947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48079431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29627480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0834158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52863435"/>
      </p:ext>
    </p:extLst>
  </p:cSld>
  <p:clrMapOvr>
    <a:masterClrMapping/>
  </p:clrMapOvr>
  <p:transition spd="slow" advClick="0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15445342"/>
      </p:ext>
    </p:extLst>
  </p:cSld>
  <p:clrMapOvr>
    <a:masterClrMapping/>
  </p:clrMapOvr>
  <p:transition spd="slow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5940926"/>
      </p:ext>
    </p:extLst>
  </p:cSld>
  <p:clrMapOvr>
    <a:masterClrMapping/>
  </p:clrMapOvr>
  <p:transition spd="slow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8391819"/>
      </p:ext>
    </p:extLst>
  </p:cSld>
  <p:clrMapOvr>
    <a:masterClrMapping/>
  </p:clrMapOvr>
  <p:transition spd="slow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87040209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0193817"/>
      </p:ext>
    </p:extLst>
  </p:cSld>
  <p:clrMapOvr>
    <a:masterClrMapping/>
  </p:clrMapOvr>
  <p:transition spd="slow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6517759"/>
      </p:ext>
    </p:extLst>
  </p:cSld>
  <p:clrMapOvr>
    <a:masterClrMapping/>
  </p:clrMapOvr>
  <p:transition spd="slow" advClick="0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4999595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23399169"/>
      </p:ext>
    </p:extLst>
  </p:cSld>
  <p:clrMapOvr>
    <a:masterClrMapping/>
  </p:clrMapOvr>
  <p:transition spd="slow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5104118"/>
      </p:ext>
    </p:extLst>
  </p:cSld>
  <p:clrMapOvr>
    <a:masterClrMapping/>
  </p:clrMapOvr>
  <p:transition spd="slow" advClick="0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62520347"/>
      </p:ext>
    </p:extLst>
  </p:cSld>
  <p:clrMapOvr>
    <a:masterClrMapping/>
  </p:clrMapOvr>
  <p:transition spd="slow" advClick="0" advTm="3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07005"/>
      </p:ext>
    </p:extLst>
  </p:cSld>
  <p:clrMapOvr>
    <a:masterClrMapping/>
  </p:clrMapOvr>
  <p:transition spd="slow" advClick="0" advTm="3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40730666"/>
      </p:ext>
    </p:extLst>
  </p:cSld>
  <p:clrMapOvr>
    <a:masterClrMapping/>
  </p:clrMapOvr>
  <p:transition spd="slow" advClick="0" advTm="3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7529696"/>
      </p:ext>
    </p:extLst>
  </p:cSld>
  <p:clrMapOvr>
    <a:masterClrMapping/>
  </p:clrMapOvr>
  <p:transition spd="slow" advClick="0" advTm="3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10032070"/>
      </p:ext>
    </p:extLst>
  </p:cSld>
  <p:clrMapOvr>
    <a:masterClrMapping/>
  </p:clrMapOvr>
  <p:transition spd="slow" advClick="0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4094322"/>
      </p:ext>
    </p:extLst>
  </p:cSld>
  <p:clrMapOvr>
    <a:masterClrMapping/>
  </p:clrMapOvr>
  <p:transition spd="slow" advClick="0" advTm="3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54688930"/>
      </p:ext>
    </p:extLst>
  </p:cSld>
  <p:clrMapOvr>
    <a:masterClrMapping/>
  </p:clrMapOvr>
  <p:transition spd="slow" advClick="0" advTm="3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280117"/>
      </p:ext>
    </p:extLst>
  </p:cSld>
  <p:clrMapOvr>
    <a:masterClrMapping/>
  </p:clrMapOvr>
  <p:transition spd="slow" advClick="0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0283740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161367"/>
      </p:ext>
    </p:extLst>
  </p:cSld>
  <p:clrMapOvr>
    <a:masterClrMapping/>
  </p:clrMapOvr>
  <p:transition spd="slow" advClick="0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6885643"/>
      </p:ext>
    </p:extLst>
  </p:cSld>
  <p:clrMapOvr>
    <a:masterClrMapping/>
  </p:clrMapOvr>
  <p:transition spd="slow" advClick="0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4624258"/>
      </p:ext>
    </p:extLst>
  </p:cSld>
  <p:clrMapOvr>
    <a:masterClrMapping/>
  </p:clrMapOvr>
  <p:transition spd="slow" advClick="0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71155150"/>
      </p:ext>
    </p:extLst>
  </p:cSld>
  <p:clrMapOvr>
    <a:masterClrMapping/>
  </p:clrMapOvr>
  <p:transition spd="slow" advClick="0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8274742"/>
      </p:ext>
    </p:extLst>
  </p:cSld>
  <p:clrMapOvr>
    <a:masterClrMapping/>
  </p:clrMapOvr>
  <p:transition spd="slow" advClick="0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180"/>
      </p:ext>
    </p:extLst>
  </p:cSld>
  <p:clrMapOvr>
    <a:masterClrMapping/>
  </p:clrMapOvr>
  <p:transition spd="slow" advClick="0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5654643"/>
      </p:ext>
    </p:extLst>
  </p:cSld>
  <p:clrMapOvr>
    <a:masterClrMapping/>
  </p:clrMapOvr>
  <p:transition spd="slow" advClick="0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7046926"/>
      </p:ext>
    </p:extLst>
  </p:cSld>
  <p:clrMapOvr>
    <a:masterClrMapping/>
  </p:clrMapOvr>
  <p:transition spd="slow" advClick="0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40069336"/>
      </p:ext>
    </p:extLst>
  </p:cSld>
  <p:clrMapOvr>
    <a:masterClrMapping/>
  </p:clrMapOvr>
  <p:transition spd="slow" advClick="0" advTm="3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0406728"/>
      </p:ext>
    </p:extLst>
  </p:cSld>
  <p:clrMapOvr>
    <a:masterClrMapping/>
  </p:clrMapOvr>
  <p:transition spd="slow" advClick="0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7846868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3841071"/>
      </p:ext>
    </p:extLst>
  </p:cSld>
  <p:clrMapOvr>
    <a:masterClrMapping/>
  </p:clrMapOvr>
  <p:transition spd="slow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9387897"/>
      </p:ext>
    </p:extLst>
  </p:cSld>
  <p:clrMapOvr>
    <a:masterClrMapping/>
  </p:clrMapOvr>
  <p:transition spd="slow" advClick="0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0932651"/>
      </p:ext>
    </p:extLst>
  </p:cSld>
  <p:clrMapOvr>
    <a:masterClrMapping/>
  </p:clrMapOvr>
  <p:transition spd="slow" advClick="0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8757258"/>
      </p:ext>
    </p:extLst>
  </p:cSld>
  <p:clrMapOvr>
    <a:masterClrMapping/>
  </p:clrMapOvr>
  <p:transition spd="slow" advClick="0" advTm="3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50394306"/>
      </p:ext>
    </p:extLst>
  </p:cSld>
  <p:clrMapOvr>
    <a:masterClrMapping/>
  </p:clrMapOvr>
  <p:transition spd="slow" advClick="0" advTm="3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2664965"/>
      </p:ext>
    </p:extLst>
  </p:cSld>
  <p:clrMapOvr>
    <a:masterClrMapping/>
  </p:clrMapOvr>
  <p:transition spd="slow" advClick="0" advTm="3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7000465"/>
      </p:ext>
    </p:extLst>
  </p:cSld>
  <p:clrMapOvr>
    <a:masterClrMapping/>
  </p:clrMapOvr>
  <p:transition spd="slow" advClick="0" advTm="3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3773176"/>
      </p:ext>
    </p:extLst>
  </p:cSld>
  <p:clrMapOvr>
    <a:masterClrMapping/>
  </p:clrMapOvr>
  <p:transition spd="slow" advClick="0" advTm="3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24423287"/>
      </p:ext>
    </p:extLst>
  </p:cSld>
  <p:clrMapOvr>
    <a:masterClrMapping/>
  </p:clrMapOvr>
  <p:transition spd="slow" advClick="0" advTm="3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8022049"/>
      </p:ext>
    </p:extLst>
  </p:cSld>
  <p:clrMapOvr>
    <a:masterClrMapping/>
  </p:clrMapOvr>
  <p:transition spd="slow" advClick="0" advTm="3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1638899"/>
      </p:ext>
    </p:extLst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20497162"/>
      </p:ext>
    </p:extLst>
  </p:cSld>
  <p:clrMapOvr>
    <a:masterClrMapping/>
  </p:clrMapOvr>
  <p:transition spd="slow" advClick="0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5497024"/>
      </p:ext>
    </p:extLst>
  </p:cSld>
  <p:clrMapOvr>
    <a:masterClrMapping/>
  </p:clrMapOvr>
  <p:transition spd="slow" advClick="0" advTm="3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98971452"/>
      </p:ext>
    </p:extLst>
  </p:cSld>
  <p:clrMapOvr>
    <a:masterClrMapping/>
  </p:clrMapOvr>
  <p:transition spd="slow" advClick="0" advTm="3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1538804"/>
      </p:ext>
    </p:extLst>
  </p:cSld>
  <p:clrMapOvr>
    <a:masterClrMapping/>
  </p:clrMapOvr>
  <p:transition spd="slow" advClick="0" advTm="3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2369189"/>
      </p:ext>
    </p:extLst>
  </p:cSld>
  <p:clrMapOvr>
    <a:masterClrMapping/>
  </p:clrMapOvr>
  <p:transition spd="slow" advClick="0" advTm="3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0860232"/>
      </p:ext>
    </p:extLst>
  </p:cSld>
  <p:clrMapOvr>
    <a:masterClrMapping/>
  </p:clrMapOvr>
  <p:transition spd="slow" advClick="0" advTm="3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64713062"/>
      </p:ext>
    </p:extLst>
  </p:cSld>
  <p:clrMapOvr>
    <a:masterClrMapping/>
  </p:clrMapOvr>
  <p:transition spd="slow" advClick="0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5311330"/>
      </p:ext>
    </p:extLst>
  </p:cSld>
  <p:clrMapOvr>
    <a:masterClrMapping/>
  </p:clrMapOvr>
  <p:transition spd="slow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233069"/>
      </p:ext>
    </p:extLst>
  </p:cSld>
  <p:clrMapOvr>
    <a:masterClrMapping/>
  </p:clrMapOvr>
  <p:transition spd="slow" advClick="0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68858389"/>
      </p:ext>
    </p:extLst>
  </p:cSld>
  <p:clrMapOvr>
    <a:masterClrMapping/>
  </p:clrMapOvr>
  <p:transition spd="slow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59357854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02725063"/>
      </p:ext>
    </p:extLst>
  </p:cSld>
  <p:clrMapOvr>
    <a:masterClrMapping/>
  </p:clrMapOvr>
  <p:transition spd="slow" advClick="0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9968492"/>
      </p:ext>
    </p:extLst>
  </p:cSld>
  <p:clrMapOvr>
    <a:masterClrMapping/>
  </p:clrMapOvr>
  <p:transition spd="slow" advClick="0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2914411"/>
      </p:ext>
    </p:extLst>
  </p:cSld>
  <p:clrMapOvr>
    <a:masterClrMapping/>
  </p:clrMapOvr>
  <p:transition spd="slow" advClick="0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2913206"/>
      </p:ext>
    </p:extLst>
  </p:cSld>
  <p:clrMapOvr>
    <a:masterClrMapping/>
  </p:clrMapOvr>
  <p:transition spd="slow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0161776"/>
      </p:ext>
    </p:extLst>
  </p:cSld>
  <p:clrMapOvr>
    <a:masterClrMapping/>
  </p:clrMapOvr>
  <p:transition spd="slow" advClick="0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0987444"/>
      </p:ext>
    </p:extLst>
  </p:cSld>
  <p:clrMapOvr>
    <a:masterClrMapping/>
  </p:clrMapOvr>
  <p:transition spd="slow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8102679"/>
      </p:ext>
    </p:extLst>
  </p:cSld>
  <p:clrMapOvr>
    <a:masterClrMapping/>
  </p:clrMapOvr>
  <p:transition spd="slow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770296950"/>
      </p:ext>
    </p:extLst>
  </p:cSld>
  <p:clrMapOvr>
    <a:masterClrMapping/>
  </p:clrMapOvr>
  <p:transition spd="slow" advClick="0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6042903"/>
      </p:ext>
    </p:extLst>
  </p:cSld>
  <p:clrMapOvr>
    <a:masterClrMapping/>
  </p:clrMapOvr>
  <p:transition spd="slow" advClick="0" advTm="3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2984319"/>
      </p:ext>
    </p:extLst>
  </p:cSld>
  <p:clrMapOvr>
    <a:masterClrMapping/>
  </p:clrMapOvr>
  <p:transition spd="slow" advClick="0" advTm="3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  <a:lvl2pPr>
              <a:defRPr>
                <a:latin typeface="微软雅黑" pitchFamily="34" charset="-122"/>
              </a:defRPr>
            </a:lvl2pPr>
            <a:lvl3pPr>
              <a:defRPr>
                <a:latin typeface="微软雅黑" pitchFamily="34" charset="-122"/>
              </a:defRPr>
            </a:lvl3pPr>
            <a:lvl4pPr>
              <a:defRPr>
                <a:latin typeface="微软雅黑" pitchFamily="34" charset="-122"/>
              </a:defRPr>
            </a:lvl4pPr>
            <a:lvl5pPr>
              <a:defRPr>
                <a:latin typeface="微软雅黑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fld id="{0AA0DDC5-A137-4BF9-9DF9-702D0FC595FA}" type="datetimeFigureOut">
              <a:rPr lang="zh-CN" altLang="en-US" smtClean="0"/>
              <a:pPr/>
              <a:t>2023/11/14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fld id="{6BEF1DD4-563C-4459-BF18-000F941B23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 advClick="0" advTm="3000">
    <p:fade/>
  </p:transition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5169146"/>
      </p:ext>
    </p:extLst>
  </p:cSld>
  <p:clrMapOvr>
    <a:masterClrMapping/>
  </p:clrMapOvr>
  <p:transition spd="slow" advClick="0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fld id="{0AA0DDC5-A137-4BF9-9DF9-702D0FC595FA}" type="datetimeFigureOut">
              <a:rPr lang="zh-CN" altLang="en-US" smtClean="0"/>
              <a:pPr/>
              <a:t>2023/11/14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itchFamily="34" charset="-122"/>
              </a:defRPr>
            </a:lvl1pPr>
          </a:lstStyle>
          <a:p>
            <a:fld id="{6BEF1DD4-563C-4459-BF18-000F941B23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 advClick="0" advTm="3000">
    <p:fade/>
  </p:transition>
  <p:hf sldNum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179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794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92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74187959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003" y="-2667001"/>
            <a:ext cx="6858000" cy="1219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650" r:id="rId79"/>
    <p:sldLayoutId id="2147483651" r:id="rId80"/>
  </p:sldLayoutIdLst>
  <p:transition spd="slow" advClick="0" advTm="3000">
    <p:fade/>
  </p:transition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27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rot="5400000">
            <a:off x="2667002" y="-2667001"/>
            <a:ext cx="6858000" cy="12192004"/>
            <a:chOff x="3647109" y="-1"/>
            <a:chExt cx="3857624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47109" y="0"/>
              <a:ext cx="3857624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47109" y="-1"/>
              <a:ext cx="3857623" cy="6858000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679" y="4172934"/>
            <a:ext cx="2315030" cy="23150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327" y="246741"/>
            <a:ext cx="2317346" cy="23150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849" y="725714"/>
            <a:ext cx="2317345" cy="53922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90" y="3976247"/>
            <a:ext cx="1669584" cy="14585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91"/>
          <a:stretch>
            <a:fillRect/>
          </a:stretch>
        </p:blipFill>
        <p:spPr>
          <a:xfrm flipH="1">
            <a:off x="10218034" y="4852761"/>
            <a:ext cx="1973964" cy="21394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579515" y="1356780"/>
            <a:ext cx="1107996" cy="37160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末代皇帝溥儀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641598" y="5316892"/>
            <a:ext cx="2100596" cy="4633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600" dirty="0">
                <a:solidFill>
                  <a:srgbClr val="BF9E33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歷史名人介紹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9098" y="-306517"/>
            <a:ext cx="6309861" cy="420924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21789">
            <a:off x="2197323" y="6231875"/>
            <a:ext cx="762453" cy="57305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73254">
            <a:off x="2590602" y="4275424"/>
            <a:ext cx="785155" cy="5901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811" y="2832972"/>
            <a:ext cx="1016000" cy="7636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5337">
            <a:off x="2255787" y="5089213"/>
            <a:ext cx="1016000" cy="7636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184">
            <a:off x="1387937" y="5486273"/>
            <a:ext cx="714092" cy="53670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73254">
            <a:off x="3772049" y="5935671"/>
            <a:ext cx="785155" cy="59011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3450"/>
            <a:ext cx="12192000" cy="3671888"/>
          </a:xfrm>
          <a:prstGeom prst="rect">
            <a:avLst/>
          </a:prstGeom>
          <a:solidFill>
            <a:srgbClr val="FCC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</p:txBody>
      </p:sp>
      <p:pic>
        <p:nvPicPr>
          <p:cNvPr id="3" name="图片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68594" y="715169"/>
            <a:ext cx="2405062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165068" y="1048646"/>
            <a:ext cx="1056428" cy="1199890"/>
            <a:chOff x="857250" y="1917700"/>
            <a:chExt cx="658812" cy="923330"/>
          </a:xfrm>
        </p:grpSpPr>
        <p:sp>
          <p:nvSpPr>
            <p:cNvPr id="5" name="矩形 4"/>
            <p:cNvSpPr/>
            <p:nvPr/>
          </p:nvSpPr>
          <p:spPr>
            <a:xfrm>
              <a:off x="857250" y="1917700"/>
              <a:ext cx="649288" cy="6477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540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endParaRPr>
            </a:p>
          </p:txBody>
        </p:sp>
        <p:sp>
          <p:nvSpPr>
            <p:cNvPr id="6" name="文本框 22"/>
            <p:cNvSpPr txBox="1">
              <a:spLocks noChangeArrowheads="1"/>
            </p:cNvSpPr>
            <p:nvPr/>
          </p:nvSpPr>
          <p:spPr bwMode="auto">
            <a:xfrm>
              <a:off x="866774" y="1917700"/>
              <a:ext cx="649288" cy="92333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5400" dirty="0">
                  <a:solidFill>
                    <a:schemeClr val="bg1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啓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227104" y="1048646"/>
            <a:ext cx="1041158" cy="1222069"/>
            <a:chOff x="1919286" y="1917700"/>
            <a:chExt cx="649289" cy="940397"/>
          </a:xfrm>
        </p:grpSpPr>
        <p:sp>
          <p:nvSpPr>
            <p:cNvPr id="8" name="矩形 7"/>
            <p:cNvSpPr/>
            <p:nvPr/>
          </p:nvSpPr>
          <p:spPr>
            <a:xfrm>
              <a:off x="1920875" y="1917700"/>
              <a:ext cx="647700" cy="6477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540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endParaRPr>
            </a:p>
          </p:txBody>
        </p:sp>
        <p:sp>
          <p:nvSpPr>
            <p:cNvPr id="9" name="文本框 26"/>
            <p:cNvSpPr txBox="1">
              <a:spLocks noChangeArrowheads="1"/>
            </p:cNvSpPr>
            <p:nvPr/>
          </p:nvSpPr>
          <p:spPr bwMode="auto">
            <a:xfrm>
              <a:off x="1919286" y="1934767"/>
              <a:ext cx="649287" cy="92333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CN" altLang="en-US" sz="5400" dirty="0">
                  <a:solidFill>
                    <a:schemeClr val="bg1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示</a:t>
              </a:r>
            </a:p>
          </p:txBody>
        </p:sp>
      </p:grpSp>
      <p:sp>
        <p:nvSpPr>
          <p:cNvPr id="22" name="文本框 25"/>
          <p:cNvSpPr txBox="1">
            <a:spLocks noChangeArrowheads="1"/>
          </p:cNvSpPr>
          <p:nvPr/>
        </p:nvSpPr>
        <p:spPr bwMode="auto">
          <a:xfrm>
            <a:off x="443109" y="2936082"/>
            <a:ext cx="11450637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+mj-ea"/>
              <a:buAutoNum type="ea1ChtPeriod"/>
            </a:pPr>
            <a:r>
              <a:rPr lang="zh-CN" altLang="en-US" sz="4000" dirty="0">
                <a:solidFill>
                  <a:srgbClr val="31546C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個人力量的渺小 </a:t>
            </a:r>
            <a:r>
              <a:rPr lang="en-US" altLang="zh-CN" sz="4000" dirty="0">
                <a:solidFill>
                  <a:srgbClr val="31546C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VS </a:t>
            </a:r>
            <a:r>
              <a:rPr lang="zh-CN" altLang="en-US" sz="4000" dirty="0">
                <a:solidFill>
                  <a:srgbClr val="31546C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歷史洪流的難以阻擋</a:t>
            </a:r>
            <a:endParaRPr lang="en-US" altLang="zh-CN" sz="4000" dirty="0">
              <a:solidFill>
                <a:srgbClr val="31546C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ea1ChtPeriod"/>
            </a:pPr>
            <a:r>
              <a:rPr lang="zh-CN" altLang="en-US" sz="4000" dirty="0">
                <a:solidFill>
                  <a:srgbClr val="31546C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權力</a:t>
            </a:r>
            <a:r>
              <a:rPr lang="en-US" altLang="zh-CN" sz="4000" dirty="0">
                <a:solidFill>
                  <a:srgbClr val="31546C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VS</a:t>
            </a:r>
            <a:r>
              <a:rPr lang="zh-CN" altLang="en-US" sz="4000" dirty="0">
                <a:solidFill>
                  <a:srgbClr val="31546C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義務</a:t>
            </a:r>
            <a:endParaRPr lang="en-US" altLang="zh-CN" sz="4000" dirty="0">
              <a:solidFill>
                <a:srgbClr val="31546C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ea1ChtPeriod"/>
            </a:pPr>
            <a:endParaRPr lang="en-US" altLang="zh-CN" sz="4000" dirty="0">
              <a:solidFill>
                <a:srgbClr val="31546C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ea1ChtPeriod"/>
            </a:pPr>
            <a:endParaRPr lang="en-US" altLang="zh-CN" sz="4000" dirty="0">
              <a:solidFill>
                <a:srgbClr val="31546C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ea1ChtPeriod"/>
            </a:pPr>
            <a:endParaRPr lang="zh-CN" altLang="en-US" sz="4000" dirty="0">
              <a:solidFill>
                <a:srgbClr val="31546C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endParaRPr lang="zh-CN" altLang="en-US" sz="4000" dirty="0">
              <a:solidFill>
                <a:srgbClr val="31546C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447800" cy="14478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5F8C9BD9-C3CF-44CD-89DC-1D4CFCB3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6" y="785180"/>
            <a:ext cx="3699670" cy="24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3566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210418" y="1282041"/>
            <a:ext cx="5533408" cy="615597"/>
            <a:chOff x="2792413" y="1781175"/>
            <a:chExt cx="2300287" cy="479425"/>
          </a:xfrm>
        </p:grpSpPr>
        <p:sp>
          <p:nvSpPr>
            <p:cNvPr id="4" name="矩形 3"/>
            <p:cNvSpPr/>
            <p:nvPr/>
          </p:nvSpPr>
          <p:spPr>
            <a:xfrm>
              <a:off x="2792413" y="1781175"/>
              <a:ext cx="2087562" cy="479425"/>
            </a:xfrm>
            <a:prstGeom prst="rect">
              <a:avLst/>
            </a:prstGeom>
            <a:solidFill>
              <a:srgbClr val="FCC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endParaRPr>
            </a:p>
          </p:txBody>
        </p:sp>
        <p:sp>
          <p:nvSpPr>
            <p:cNvPr id="5" name="文本框 11"/>
            <p:cNvSpPr txBox="1">
              <a:spLocks noChangeArrowheads="1"/>
            </p:cNvSpPr>
            <p:nvPr/>
          </p:nvSpPr>
          <p:spPr bwMode="auto">
            <a:xfrm>
              <a:off x="2824163" y="1835150"/>
              <a:ext cx="2268537" cy="35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zh-CN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《</a:t>
              </a:r>
              <a:r>
                <a:rPr lang="zh-CN" altLang="en-US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我的前半生</a:t>
              </a:r>
              <a:r>
                <a:rPr lang="en-US" altLang="zh-CN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》</a:t>
              </a:r>
              <a:r>
                <a:rPr lang="zh-TW" altLang="en-US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 愛新覺羅．溥儀 </a:t>
              </a:r>
              <a:endParaRPr lang="zh-CN" altLang="en-US" sz="2400" dirty="0"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/>
        </p:nvSpPr>
        <p:spPr bwMode="auto">
          <a:xfrm>
            <a:off x="2112800" y="2212393"/>
            <a:ext cx="563102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清朝最後一位皇帝愛新覺羅</a:t>
            </a:r>
            <a:r>
              <a:rPr lang="en-US" altLang="zh-TW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‧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溥儀的自傳。 </a:t>
            </a:r>
            <a:endParaRPr lang="en-US" altLang="zh-TW" sz="2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1950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年，溥儀被關押進撫順戰犯管理所，接受戰犯改造。在此期間他</a:t>
            </a:r>
            <a:r>
              <a:rPr lang="zh-CN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寫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成</a:t>
            </a:r>
            <a:r>
              <a:rPr lang="en-US" altLang="zh-TW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《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我的前半生</a:t>
            </a:r>
            <a:r>
              <a:rPr lang="en-US" altLang="zh-TW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》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一書。</a:t>
            </a:r>
            <a:endParaRPr lang="zh-CN" altLang="en-US" sz="2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</p:txBody>
      </p:sp>
      <p:pic>
        <p:nvPicPr>
          <p:cNvPr id="11" name="图片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09986">
            <a:off x="10249265" y="5820167"/>
            <a:ext cx="10493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1" y="1"/>
            <a:ext cx="5218686" cy="1447800"/>
            <a:chOff x="1" y="1"/>
            <a:chExt cx="5218686" cy="14478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"/>
              <a:ext cx="1447800" cy="1447800"/>
            </a:xfrm>
            <a:prstGeom prst="rect">
              <a:avLst/>
            </a:prstGeom>
          </p:spPr>
        </p:pic>
        <p:sp>
          <p:nvSpPr>
            <p:cNvPr id="14" name="标题 1"/>
            <p:cNvSpPr txBox="1"/>
            <p:nvPr/>
          </p:nvSpPr>
          <p:spPr>
            <a:xfrm>
              <a:off x="1969382" y="430091"/>
              <a:ext cx="3249305" cy="69457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8565"/>
              <a:r>
                <a:rPr lang="zh-CN" altLang="en-US" sz="40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延伸學習</a:t>
              </a:r>
            </a:p>
          </p:txBody>
        </p:sp>
      </p:grpSp>
      <p:grpSp>
        <p:nvGrpSpPr>
          <p:cNvPr id="16" name="组合 2">
            <a:extLst>
              <a:ext uri="{FF2B5EF4-FFF2-40B4-BE49-F238E27FC236}">
                <a16:creationId xmlns:a16="http://schemas.microsoft.com/office/drawing/2014/main" id="{620B9E22-7B77-41D0-A619-F927ABE66E49}"/>
              </a:ext>
            </a:extLst>
          </p:cNvPr>
          <p:cNvGrpSpPr/>
          <p:nvPr/>
        </p:nvGrpSpPr>
        <p:grpSpPr>
          <a:xfrm>
            <a:off x="2308035" y="4340470"/>
            <a:ext cx="5635816" cy="615597"/>
            <a:chOff x="2792413" y="1781175"/>
            <a:chExt cx="2300287" cy="479425"/>
          </a:xfrm>
        </p:grpSpPr>
        <p:sp>
          <p:nvSpPr>
            <p:cNvPr id="17" name="矩形 3">
              <a:extLst>
                <a:ext uri="{FF2B5EF4-FFF2-40B4-BE49-F238E27FC236}">
                  <a16:creationId xmlns:a16="http://schemas.microsoft.com/office/drawing/2014/main" id="{13B6440E-D136-4166-A0E4-79F3A62FE4CB}"/>
                </a:ext>
              </a:extLst>
            </p:cNvPr>
            <p:cNvSpPr/>
            <p:nvPr/>
          </p:nvSpPr>
          <p:spPr>
            <a:xfrm>
              <a:off x="2792413" y="1781175"/>
              <a:ext cx="2087562" cy="479425"/>
            </a:xfrm>
            <a:prstGeom prst="rect">
              <a:avLst/>
            </a:prstGeom>
            <a:solidFill>
              <a:srgbClr val="FCC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endParaRPr>
            </a:p>
          </p:txBody>
        </p:sp>
        <p:sp>
          <p:nvSpPr>
            <p:cNvPr id="18" name="文本框 11">
              <a:extLst>
                <a:ext uri="{FF2B5EF4-FFF2-40B4-BE49-F238E27FC236}">
                  <a16:creationId xmlns:a16="http://schemas.microsoft.com/office/drawing/2014/main" id="{F8C437E4-8C90-4EB2-ABD2-85A87BAA3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4163" y="1835150"/>
              <a:ext cx="2268537" cy="35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zh-CN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《</a:t>
              </a:r>
              <a:r>
                <a:rPr lang="zh-CN" altLang="en-US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末代皇帝</a:t>
              </a:r>
              <a:r>
                <a:rPr lang="en-US" altLang="zh-CN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》</a:t>
              </a:r>
              <a:r>
                <a:rPr lang="zh-TW" altLang="en-US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貝爾納多</a:t>
              </a:r>
              <a:r>
                <a:rPr lang="en-US" altLang="zh-TW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·</a:t>
              </a:r>
              <a:r>
                <a:rPr lang="zh-TW" altLang="en-US" sz="2400" dirty="0"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貝托魯奇</a:t>
              </a:r>
              <a:endParaRPr lang="zh-CN" altLang="en-US" sz="2400" dirty="0"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endParaRPr>
            </a:p>
          </p:txBody>
        </p:sp>
      </p:grpSp>
      <p:sp>
        <p:nvSpPr>
          <p:cNvPr id="19" name="文本框 12">
            <a:extLst>
              <a:ext uri="{FF2B5EF4-FFF2-40B4-BE49-F238E27FC236}">
                <a16:creationId xmlns:a16="http://schemas.microsoft.com/office/drawing/2014/main" id="{1F27F6F0-B257-443D-9843-325DE489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417" y="5270822"/>
            <a:ext cx="6953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由義大利、英國、中國大陸合作拍攝的歷史傳記電影。</a:t>
            </a:r>
            <a:endParaRPr lang="en-US" altLang="zh-TW" sz="2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影片講述中國末代皇帝溥儀</a:t>
            </a:r>
            <a:r>
              <a:rPr lang="en-US" altLang="zh-TW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1908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年到</a:t>
            </a:r>
            <a:r>
              <a:rPr lang="en-US" altLang="zh-TW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1967</a:t>
            </a:r>
            <a:r>
              <a:rPr lang="zh-TW" altLang="en-US" sz="2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年的一生。</a:t>
            </a:r>
            <a:endParaRPr lang="zh-CN" altLang="en-US" sz="2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</p:txBody>
      </p:sp>
      <p:pic>
        <p:nvPicPr>
          <p:cNvPr id="20" name="Picture 2" descr="末代皇帝- 香港電影資料上映時間及預告- WMOOV">
            <a:extLst>
              <a:ext uri="{FF2B5EF4-FFF2-40B4-BE49-F238E27FC236}">
                <a16:creationId xmlns:a16="http://schemas.microsoft.com/office/drawing/2014/main" id="{99ADCFFF-4017-4DBE-BF48-C3D20679C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492" y="3063043"/>
            <a:ext cx="2420842" cy="340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rot="5400000">
            <a:off x="2667002" y="-2667001"/>
            <a:ext cx="6858000" cy="12192004"/>
            <a:chOff x="3647109" y="-1"/>
            <a:chExt cx="3857624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47109" y="0"/>
              <a:ext cx="3857624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47109" y="-1"/>
              <a:ext cx="3857623" cy="6858000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679" y="4172934"/>
            <a:ext cx="2315030" cy="23150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327" y="246741"/>
            <a:ext cx="2317346" cy="23150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849" y="725714"/>
            <a:ext cx="2317345" cy="53922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90" y="3976247"/>
            <a:ext cx="1669584" cy="14585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91"/>
          <a:stretch>
            <a:fillRect/>
          </a:stretch>
        </p:blipFill>
        <p:spPr>
          <a:xfrm flipH="1">
            <a:off x="10218034" y="4852761"/>
            <a:ext cx="1973964" cy="21394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63624" y="970615"/>
            <a:ext cx="1846659" cy="41021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Arial"/>
                <a:ea typeface="方正姚体"/>
                <a:sym typeface="Arial"/>
              </a:rPr>
              <a:t>謝謝！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9098" y="-306517"/>
            <a:ext cx="6309861" cy="420924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21789">
            <a:off x="2197323" y="6231875"/>
            <a:ext cx="762453" cy="57305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73254">
            <a:off x="2590602" y="4275424"/>
            <a:ext cx="785155" cy="5901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811" y="2832972"/>
            <a:ext cx="1016000" cy="7636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5337">
            <a:off x="2255787" y="5089213"/>
            <a:ext cx="1016000" cy="7636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184">
            <a:off x="1387937" y="5486273"/>
            <a:ext cx="714092" cy="53670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73254">
            <a:off x="3772049" y="5935671"/>
            <a:ext cx="785155" cy="59011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Pct val="26667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37" y="1728727"/>
            <a:ext cx="4150667" cy="415066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84" y="1868997"/>
            <a:ext cx="1172829" cy="117282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92548" y="-169271"/>
            <a:ext cx="11556871" cy="4860308"/>
            <a:chOff x="1" y="1"/>
            <a:chExt cx="5816679" cy="313036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"/>
              <a:ext cx="1447800" cy="1447800"/>
            </a:xfrm>
            <a:prstGeom prst="rect">
              <a:avLst/>
            </a:prstGeom>
          </p:spPr>
        </p:pic>
        <p:sp>
          <p:nvSpPr>
            <p:cNvPr id="21" name="标题 1"/>
            <p:cNvSpPr txBox="1"/>
            <p:nvPr/>
          </p:nvSpPr>
          <p:spPr>
            <a:xfrm>
              <a:off x="2166833" y="1593577"/>
              <a:ext cx="3649847" cy="1536793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8565"/>
              <a:r>
                <a:rPr lang="zh-CN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當年今日：</a:t>
              </a:r>
              <a:endParaRPr lang="en-US" altLang="zh-CN" sz="2800" b="1" spc="600" dirty="0">
                <a:solidFill>
                  <a:srgbClr val="F6B018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cs typeface="+mn-lt"/>
                <a:sym typeface="Arial"/>
              </a:endParaRPr>
            </a:p>
            <a:p>
              <a:pPr algn="l" defTabSz="1218565"/>
              <a:endParaRPr lang="en-US" altLang="zh-CN" sz="2800" b="1" spc="600" dirty="0">
                <a:solidFill>
                  <a:srgbClr val="F6B018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cs typeface="+mn-lt"/>
                <a:sym typeface="Arial"/>
              </a:endParaRPr>
            </a:p>
            <a:p>
              <a:pPr algn="l" defTabSz="1218565"/>
              <a:r>
                <a:rPr lang="en-US" altLang="zh-TW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1908</a:t>
              </a:r>
              <a:r>
                <a:rPr lang="zh-TW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年</a:t>
              </a:r>
              <a:r>
                <a:rPr lang="en-US" altLang="zh-TW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11</a:t>
              </a:r>
              <a:r>
                <a:rPr lang="zh-TW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月</a:t>
              </a:r>
              <a:r>
                <a:rPr lang="en-US" altLang="zh-TW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15</a:t>
              </a:r>
              <a:r>
                <a:rPr lang="zh-TW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日</a:t>
              </a:r>
              <a:r>
                <a:rPr lang="zh-CN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，</a:t>
              </a:r>
              <a:r>
                <a:rPr lang="zh-TW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慈禧太后駕崩。</a:t>
              </a:r>
              <a:endParaRPr lang="en-US" altLang="zh-TW" sz="2800" b="1" spc="600" dirty="0">
                <a:solidFill>
                  <a:srgbClr val="F6B018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cs typeface="+mn-lt"/>
                <a:sym typeface="Arial"/>
              </a:endParaRPr>
            </a:p>
            <a:p>
              <a:pPr algn="l" defTabSz="1218565"/>
              <a:endParaRPr lang="en-US" altLang="zh-TW" sz="2800" b="1" spc="600" dirty="0">
                <a:solidFill>
                  <a:srgbClr val="F6B018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cs typeface="+mn-lt"/>
                <a:sym typeface="Arial"/>
              </a:endParaRPr>
            </a:p>
            <a:p>
              <a:pPr algn="l" defTabSz="1218565"/>
              <a:r>
                <a:rPr lang="zh-CN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二十小時前，即</a:t>
              </a:r>
              <a:r>
                <a:rPr lang="en-US" altLang="zh-TW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11</a:t>
              </a:r>
              <a:r>
                <a:rPr lang="zh-TW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月</a:t>
              </a:r>
              <a:r>
                <a:rPr lang="en-US" altLang="zh-TW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14</a:t>
              </a:r>
              <a:r>
                <a:rPr lang="zh-TW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日，光緒帝被砒霜毒殺，慈禧太后在重病之際擁立</a:t>
              </a:r>
              <a:r>
                <a:rPr lang="zh-CN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了</a:t>
              </a:r>
              <a:r>
                <a:rPr lang="zh-TW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溥儀</a:t>
              </a:r>
              <a:r>
                <a:rPr lang="zh-CN" altLang="en-US" sz="28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。</a:t>
              </a:r>
            </a:p>
          </p:txBody>
        </p:sp>
      </p:grpSp>
    </p:spTree>
  </p:cSld>
  <p:clrMapOvr>
    <a:masterClrMapping/>
  </p:clrMapOvr>
  <p:transition spd="slow" advClick="0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rot="5400000">
            <a:off x="2667002" y="-2667001"/>
            <a:ext cx="6858000" cy="12192004"/>
            <a:chOff x="3647109" y="-1"/>
            <a:chExt cx="3857624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47109" y="0"/>
              <a:ext cx="3857624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47109" y="-1"/>
              <a:ext cx="3857623" cy="6858000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44" y="1433089"/>
            <a:ext cx="1154491" cy="11533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844" y="0"/>
            <a:ext cx="3160868" cy="20387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550" y="1634059"/>
            <a:ext cx="1295676" cy="1295676"/>
          </a:xfrm>
          <a:prstGeom prst="rect">
            <a:avLst/>
          </a:prstGeom>
        </p:spPr>
      </p:pic>
      <p:sp>
        <p:nvSpPr>
          <p:cNvPr id="37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pic>
        <p:nvPicPr>
          <p:cNvPr id="1026" name="Picture 2" descr="末代皇帝- 香港電影資料上映時間及預告- WMOOV">
            <a:extLst>
              <a:ext uri="{FF2B5EF4-FFF2-40B4-BE49-F238E27FC236}">
                <a16:creationId xmlns:a16="http://schemas.microsoft.com/office/drawing/2014/main" id="{AC3ED2D6-FC2C-4BA5-BBDC-BF46A943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66" y="-1"/>
            <a:ext cx="4872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ndefined">
            <a:extLst>
              <a:ext uri="{FF2B5EF4-FFF2-40B4-BE49-F238E27FC236}">
                <a16:creationId xmlns:a16="http://schemas.microsoft.com/office/drawing/2014/main" id="{6E43FAAE-297C-47D2-B043-2832D6C7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97" y="277933"/>
            <a:ext cx="5162791" cy="630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5657492"/>
            <a:ext cx="1861300" cy="120050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723" y="0"/>
            <a:ext cx="3113656" cy="2600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549BD2-1A7C-4613-B729-DC93ED30F84F}"/>
              </a:ext>
            </a:extLst>
          </p:cNvPr>
          <p:cNvSpPr/>
          <p:nvPr/>
        </p:nvSpPr>
        <p:spPr>
          <a:xfrm>
            <a:off x="837734" y="820257"/>
            <a:ext cx="890366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accent4"/>
                </a:solidFill>
              </a:rPr>
              <a:t> </a:t>
            </a:r>
            <a:r>
              <a:rPr lang="zh-TW" altLang="en-US" sz="3200" dirty="0">
                <a:solidFill>
                  <a:schemeClr val="accent4"/>
                </a:solidFill>
              </a:rPr>
              <a:t>愛新覺羅．溥儀 </a:t>
            </a:r>
            <a:endParaRPr lang="en-US" altLang="zh-TW" sz="3200" dirty="0">
              <a:solidFill>
                <a:schemeClr val="accent4"/>
              </a:solidFill>
            </a:endParaRPr>
          </a:p>
          <a:p>
            <a:endParaRPr lang="en-US" altLang="zh-TW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</a:rPr>
              <a:t>宣統帝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zh-TW" altLang="en-US" sz="2400" dirty="0">
                <a:solidFill>
                  <a:schemeClr val="bg1"/>
                </a:solidFill>
              </a:rPr>
              <a:t>洋名亨利（</a:t>
            </a:r>
            <a:r>
              <a:rPr lang="en-US" altLang="zh-TW" sz="2400" dirty="0">
                <a:solidFill>
                  <a:schemeClr val="bg1"/>
                </a:solidFill>
              </a:rPr>
              <a:t>Henry</a:t>
            </a:r>
            <a:r>
              <a:rPr lang="zh-TW" altLang="en-US" sz="2400" dirty="0">
                <a:solidFill>
                  <a:schemeClr val="bg1"/>
                </a:solidFill>
              </a:rPr>
              <a:t>）。</a:t>
            </a:r>
            <a:endParaRPr lang="en-US" altLang="zh-TW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</a:rPr>
              <a:t>溥儀三歲登基，是清朝以及中國歷史上的末任皇帝，亦是唯一登基三次和退位三次的君主。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cdn.hk01.com/di/media/images/dw/20230406/720725935858388992620519.jpeg/_pyGmYMl3q2Oo_TJP3vqYV7YxlIrKmGcKNOlXCjTpVw?v=w1920">
            <a:extLst>
              <a:ext uri="{FF2B5EF4-FFF2-40B4-BE49-F238E27FC236}">
                <a16:creationId xmlns:a16="http://schemas.microsoft.com/office/drawing/2014/main" id="{326892BC-4561-4EE5-91FE-F52B1A69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1993" b="22604"/>
          <a:stretch/>
        </p:blipFill>
        <p:spPr bwMode="auto">
          <a:xfrm>
            <a:off x="3011780" y="3606309"/>
            <a:ext cx="6470959" cy="292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08869" y="610346"/>
            <a:ext cx="800219" cy="470898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4000" dirty="0">
                <a:solidFill>
                  <a:schemeClr val="accent4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三、滿洲國傀儡皇帝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6102" y="138315"/>
            <a:ext cx="0" cy="3576429"/>
          </a:xfrm>
          <a:prstGeom prst="line">
            <a:avLst/>
          </a:prstGeom>
          <a:ln>
            <a:solidFill>
              <a:srgbClr val="C6B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188896" y="612991"/>
            <a:ext cx="800219" cy="31700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4000" dirty="0">
                <a:solidFill>
                  <a:schemeClr val="accent4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二、張勳復辟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5327452" y="138315"/>
            <a:ext cx="0" cy="3576429"/>
          </a:xfrm>
          <a:prstGeom prst="line">
            <a:avLst/>
          </a:prstGeom>
          <a:ln>
            <a:solidFill>
              <a:srgbClr val="C6B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370246" y="612991"/>
            <a:ext cx="800219" cy="31700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4000" dirty="0">
                <a:solidFill>
                  <a:schemeClr val="accent4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一、三歲登位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8508802" y="138315"/>
            <a:ext cx="0" cy="3576429"/>
          </a:xfrm>
          <a:prstGeom prst="line">
            <a:avLst/>
          </a:prstGeom>
          <a:ln>
            <a:solidFill>
              <a:srgbClr val="C6B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69" y="3199291"/>
            <a:ext cx="2410909" cy="24109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889" y="3258601"/>
            <a:ext cx="2351599" cy="23515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791" y="3387977"/>
            <a:ext cx="2164166" cy="216416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0" y="0"/>
            <a:ext cx="10855521" cy="3909057"/>
            <a:chOff x="1" y="1"/>
            <a:chExt cx="10855521" cy="390905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"/>
              <a:ext cx="1447800" cy="1447800"/>
            </a:xfrm>
            <a:prstGeom prst="rect">
              <a:avLst/>
            </a:prstGeom>
          </p:spPr>
        </p:pic>
        <p:sp>
          <p:nvSpPr>
            <p:cNvPr id="18" name="标题 1"/>
            <p:cNvSpPr txBox="1"/>
            <p:nvPr/>
          </p:nvSpPr>
          <p:spPr>
            <a:xfrm>
              <a:off x="10446318" y="3350506"/>
              <a:ext cx="409204" cy="55855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8565"/>
              <a:r>
                <a:rPr lang="zh-CN" altLang="en-US" sz="4000" b="1" spc="600" dirty="0">
                  <a:solidFill>
                    <a:schemeClr val="bg1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三次登上帝位</a:t>
              </a:r>
            </a:p>
          </p:txBody>
        </p:sp>
      </p:grpSp>
    </p:spTree>
  </p:cSld>
  <p:clrMapOvr>
    <a:masterClrMapping/>
  </p:clrMapOvr>
  <p:transition spd="slow" advClick="0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66" y="47145"/>
            <a:ext cx="2317346" cy="231502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47145"/>
            <a:ext cx="2694544" cy="26945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318" y="2106980"/>
            <a:ext cx="1100137" cy="3992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103" y="492332"/>
            <a:ext cx="1554218" cy="39922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58818" y="-14280"/>
            <a:ext cx="6372814" cy="2258966"/>
            <a:chOff x="1" y="1"/>
            <a:chExt cx="6372814" cy="225896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"/>
              <a:ext cx="1447800" cy="1447800"/>
            </a:xfrm>
            <a:prstGeom prst="rect">
              <a:avLst/>
            </a:prstGeom>
          </p:spPr>
        </p:pic>
        <p:sp>
          <p:nvSpPr>
            <p:cNvPr id="18" name="标题 1"/>
            <p:cNvSpPr txBox="1"/>
            <p:nvPr/>
          </p:nvSpPr>
          <p:spPr>
            <a:xfrm>
              <a:off x="3123510" y="1564396"/>
              <a:ext cx="3249305" cy="69457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8565"/>
              <a:r>
                <a:rPr lang="zh-CN" altLang="en-US" sz="40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三歲登位、六歲退位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FAA859E-A585-4829-8F99-9CDFC0D8BAC8}"/>
              </a:ext>
            </a:extLst>
          </p:cNvPr>
          <p:cNvSpPr/>
          <p:nvPr/>
        </p:nvSpPr>
        <p:spPr>
          <a:xfrm>
            <a:off x="482991" y="2786670"/>
            <a:ext cx="6246881" cy="336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慈禧太后在重病之際擁立三歲的溥儀登位，由其父攝政。</a:t>
            </a:r>
            <a:endParaRPr lang="en-US" altLang="zh-TW" sz="24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武昌起義成功</a:t>
            </a:r>
            <a:r>
              <a:rPr lang="zh-CN" altLang="en-US" sz="24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後，</a:t>
            </a:r>
            <a:r>
              <a:rPr lang="zh-TW" altLang="en-US" sz="24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隆裕太后下達詔書，讓溥儀正式退位</a:t>
            </a:r>
            <a:r>
              <a:rPr lang="zh-CN" altLang="en-US" sz="24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。</a:t>
            </a:r>
            <a:endParaRPr lang="en-US" altLang="zh-CN" sz="24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清朝的國號被廢黜之後，溥儀仍然居住在宮禁之內。</a:t>
            </a:r>
            <a:endParaRPr lang="zh-TW" altLang="en-US" sz="24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</p:txBody>
      </p:sp>
      <p:pic>
        <p:nvPicPr>
          <p:cNvPr id="1026" name="Picture 2" descr="https://i1.read01.com/XAkqFbvI8SwPEiyXRo2Q9z0/0.jpg">
            <a:extLst>
              <a:ext uri="{FF2B5EF4-FFF2-40B4-BE49-F238E27FC236}">
                <a16:creationId xmlns:a16="http://schemas.microsoft.com/office/drawing/2014/main" id="{AEDB26F1-56A1-4EF5-B806-202164CD9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29834" b="31408"/>
          <a:stretch/>
        </p:blipFill>
        <p:spPr bwMode="auto">
          <a:xfrm>
            <a:off x="8606653" y="2908328"/>
            <a:ext cx="3249305" cy="36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ラストエンペラー (1987) : The Last Emperor | 100HistoricalDrama.com">
            <a:extLst>
              <a:ext uri="{FF2B5EF4-FFF2-40B4-BE49-F238E27FC236}">
                <a16:creationId xmlns:a16="http://schemas.microsoft.com/office/drawing/2014/main" id="{FB05AEE2-76F8-4341-84B9-79B542A1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31" y="548969"/>
            <a:ext cx="4170500" cy="21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31165"/>
      </p:ext>
    </p:extLst>
  </p:cSld>
  <p:clrMapOvr>
    <a:masterClrMapping/>
  </p:clrMapOvr>
  <p:transition spd="slow" advClick="0"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66" y="47145"/>
            <a:ext cx="2317346" cy="231502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4280"/>
            <a:ext cx="2755969" cy="2755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318" y="2106980"/>
            <a:ext cx="1100137" cy="3992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103" y="492332"/>
            <a:ext cx="1554218" cy="39922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0" y="278212"/>
            <a:ext cx="7563826" cy="2431247"/>
            <a:chOff x="1" y="1"/>
            <a:chExt cx="5457254" cy="243124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"/>
              <a:ext cx="1447800" cy="1447800"/>
            </a:xfrm>
            <a:prstGeom prst="rect">
              <a:avLst/>
            </a:prstGeom>
          </p:spPr>
        </p:pic>
        <p:sp>
          <p:nvSpPr>
            <p:cNvPr id="18" name="标题 1"/>
            <p:cNvSpPr txBox="1"/>
            <p:nvPr/>
          </p:nvSpPr>
          <p:spPr>
            <a:xfrm>
              <a:off x="2207950" y="1736677"/>
              <a:ext cx="3249305" cy="69457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8565"/>
              <a:r>
                <a:rPr lang="zh-CN" altLang="en-US" sz="4000" b="1" spc="600" dirty="0">
                  <a:solidFill>
                    <a:srgbClr val="F6B018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cs typeface="+mn-lt"/>
                  <a:sym typeface="Arial"/>
                </a:rPr>
                <a:t>歷時十二天的第二次登基、退位</a:t>
              </a:r>
            </a:p>
          </p:txBody>
        </p:sp>
      </p:grpSp>
      <p:pic>
        <p:nvPicPr>
          <p:cNvPr id="19" name="Picture 2" descr="1917年的溥儀">
            <a:extLst>
              <a:ext uri="{FF2B5EF4-FFF2-40B4-BE49-F238E27FC236}">
                <a16:creationId xmlns:a16="http://schemas.microsoft.com/office/drawing/2014/main" id="{0D4CF5BD-D9BB-44D1-9A12-91EA91CE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54" y="691946"/>
            <a:ext cx="3327124" cy="542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FAA859E-A585-4829-8F99-9CDFC0D8BAC8}"/>
              </a:ext>
            </a:extLst>
          </p:cNvPr>
          <p:cNvSpPr/>
          <p:nvPr/>
        </p:nvSpPr>
        <p:spPr>
          <a:xfrm>
            <a:off x="702542" y="2964171"/>
            <a:ext cx="6855121" cy="261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1917</a:t>
            </a: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年，溥儀在北洋軍將領張勳等人支持下，在北京復辟重登帝位。</a:t>
            </a:r>
            <a:endParaRPr lang="en-US" altLang="zh-TW" sz="28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但僅僅</a:t>
            </a:r>
            <a:r>
              <a:rPr lang="en-US" altLang="zh-TW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12</a:t>
            </a: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天之後便被迫退位</a:t>
            </a:r>
            <a:r>
              <a:rPr lang="zh-CN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。</a:t>
            </a:r>
          </a:p>
        </p:txBody>
      </p:sp>
    </p:spTree>
  </p:cSld>
  <p:clrMapOvr>
    <a:masterClrMapping/>
  </p:clrMapOvr>
  <p:transition spd="slow" advClick="0"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038" y="-794154"/>
            <a:ext cx="3689402" cy="368940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-46344"/>
            <a:ext cx="5934823" cy="2101137"/>
            <a:chOff x="1" y="1"/>
            <a:chExt cx="5934823" cy="210113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"/>
              <a:ext cx="1447800" cy="1447800"/>
            </a:xfrm>
            <a:prstGeom prst="rect">
              <a:avLst/>
            </a:prstGeom>
          </p:spPr>
        </p:pic>
        <p:sp>
          <p:nvSpPr>
            <p:cNvPr id="16" name="标题 1"/>
            <p:cNvSpPr txBox="1"/>
            <p:nvPr/>
          </p:nvSpPr>
          <p:spPr>
            <a:xfrm>
              <a:off x="452297" y="1406567"/>
              <a:ext cx="5482527" cy="69457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8565"/>
              <a:r>
                <a:rPr lang="zh-CN" altLang="en-US" sz="4400" dirty="0">
                  <a:solidFill>
                    <a:schemeClr val="accent4"/>
                  </a:solidFill>
                  <a:latin typeface="Adobe 仿宋 Std R" panose="02020400000000000000" pitchFamily="18" charset="-128"/>
                  <a:ea typeface="Adobe 仿宋 Std R" panose="02020400000000000000" pitchFamily="18" charset="-128"/>
                  <a:sym typeface="Arial"/>
                </a:rPr>
                <a:t>滿洲國傀儡皇帝</a:t>
              </a:r>
              <a:endParaRPr lang="zh-CN" altLang="en-US" sz="4400" b="1" spc="600" dirty="0">
                <a:solidFill>
                  <a:srgbClr val="F6B018"/>
                </a:solidFill>
                <a:latin typeface="Arial"/>
                <a:ea typeface="方正姚体"/>
                <a:cs typeface="+mn-lt"/>
                <a:sym typeface="Arial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34DD2BB6-9F6E-4A7D-9E9A-65D3DCA23657}"/>
              </a:ext>
            </a:extLst>
          </p:cNvPr>
          <p:cNvSpPr txBox="1"/>
          <p:nvPr/>
        </p:nvSpPr>
        <p:spPr>
          <a:xfrm>
            <a:off x="723900" y="2420012"/>
            <a:ext cx="54825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1934</a:t>
            </a: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年，</a:t>
            </a:r>
            <a:r>
              <a:rPr lang="zh-CN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日本扶植的</a:t>
            </a: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滿洲國改為帝制，溥儀成為滿洲國皇帝</a:t>
            </a:r>
            <a:r>
              <a:rPr lang="zh-CN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。</a:t>
            </a:r>
            <a:endParaRPr lang="en-US" altLang="zh-CN" sz="28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28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直至</a:t>
            </a:r>
            <a:r>
              <a:rPr lang="en-US" altLang="zh-TW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1945</a:t>
            </a: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年日本戰敗</a:t>
            </a:r>
            <a:r>
              <a:rPr lang="zh-CN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之前，溥儀為</a:t>
            </a:r>
            <a:r>
              <a:rPr lang="zh-TW" altLang="en-US" sz="28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康德皇帝</a:t>
            </a:r>
            <a:r>
              <a:rPr lang="zh-TW" altLang="en-US" sz="3600" spc="3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  <a:sym typeface="Arial"/>
              </a:rPr>
              <a:t>。</a:t>
            </a:r>
            <a:endParaRPr lang="zh-CN" altLang="en-US" sz="3600" spc="3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  <a:sym typeface="Arial"/>
            </a:endParaRPr>
          </a:p>
          <a:p>
            <a:endParaRPr lang="zh-HK" altLang="en-US" dirty="0"/>
          </a:p>
        </p:txBody>
      </p:sp>
      <p:pic>
        <p:nvPicPr>
          <p:cNvPr id="12" name="Picture 4" descr="末代皇帝》五大亮點！紫禁城實景、攝影色彩美學、經典配樂形塑溥儀傳奇一生">
            <a:extLst>
              <a:ext uri="{FF2B5EF4-FFF2-40B4-BE49-F238E27FC236}">
                <a16:creationId xmlns:a16="http://schemas.microsoft.com/office/drawing/2014/main" id="{BF1C5120-ABB0-4962-9F60-69B624B3B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/>
          <a:stretch/>
        </p:blipFill>
        <p:spPr bwMode="auto">
          <a:xfrm>
            <a:off x="6600761" y="2620377"/>
            <a:ext cx="5727872" cy="45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ECA22B2-3C64-40A4-87FD-FCE8C34273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1"/>
          <a:stretch/>
        </p:blipFill>
        <p:spPr>
          <a:xfrm>
            <a:off x="6580972" y="9527"/>
            <a:ext cx="5591239" cy="2647064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55D2C6-0250-47BE-B25C-2CB12479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11" y="749613"/>
            <a:ext cx="10972800" cy="1143000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軼事</a:t>
            </a:r>
            <a:endParaRPr lang="zh-HK" altLang="en-US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9CA82F-1EF5-495D-AB94-01310D8F34D9}"/>
              </a:ext>
            </a:extLst>
          </p:cNvPr>
          <p:cNvSpPr/>
          <p:nvPr/>
        </p:nvSpPr>
        <p:spPr>
          <a:xfrm>
            <a:off x="679633" y="1735717"/>
            <a:ext cx="62783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1961</a:t>
            </a:r>
            <a:r>
              <a:rPr lang="zh-TW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年，溥儀重遊故宮</a:t>
            </a:r>
            <a:r>
              <a:rPr lang="zh-CN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，</a:t>
            </a:r>
            <a:r>
              <a:rPr lang="zh-TW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在售票處因未購票被驗票員攔住，</a:t>
            </a:r>
            <a:r>
              <a:rPr lang="zh-TW" altLang="en-US" sz="2400" dirty="0">
                <a:solidFill>
                  <a:schemeClr val="accent4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溥儀不知所以問道：「我進故宮需要買門票嗎？」</a:t>
            </a:r>
            <a:r>
              <a:rPr lang="zh-TW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驗票員回稱：「你是皇上嗎？要是皇上就可以不用票。」</a:t>
            </a:r>
            <a:endParaRPr lang="en-US" altLang="zh-CN" sz="24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  <a:p>
            <a:endParaRPr lang="en-US" altLang="zh-TW" sz="24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溥儀</a:t>
            </a:r>
            <a:r>
              <a:rPr lang="zh-CN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走到</a:t>
            </a:r>
            <a:r>
              <a:rPr lang="zh-TW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光緒皇帝寢宮</a:t>
            </a:r>
            <a:r>
              <a:rPr lang="zh-CN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，發現</a:t>
            </a:r>
            <a:r>
              <a:rPr lang="zh-TW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掛的竟然不是光緒的照片，而是醇親王載灃的照片。溥儀當下立刻文史工作人員反映錯誤之處</a:t>
            </a:r>
            <a:r>
              <a:rPr lang="zh-CN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。兩人</a:t>
            </a:r>
            <a:r>
              <a:rPr lang="zh-TW" altLang="en-US" sz="24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爭執不下，</a:t>
            </a:r>
            <a:r>
              <a:rPr lang="zh-TW" altLang="en-US" sz="2400" dirty="0">
                <a:solidFill>
                  <a:schemeClr val="accent4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溥儀無奈地回應：「我是不懂歷史，但我親爹還是認得的。」</a:t>
            </a:r>
          </a:p>
        </p:txBody>
      </p:sp>
      <p:pic>
        <p:nvPicPr>
          <p:cNvPr id="3074" name="Picture 2" descr="電影《末代皇帝》中溥儀（尊龍飾演）坐在故宮龍椅上從椅背取出蛐蛐罐子的情節，是根據北京的傳聞而編入電影劇本中。（圖／Youtube畫面截圖）">
            <a:extLst>
              <a:ext uri="{FF2B5EF4-FFF2-40B4-BE49-F238E27FC236}">
                <a16:creationId xmlns:a16="http://schemas.microsoft.com/office/drawing/2014/main" id="{64F6AD65-BA03-423A-AE00-3DD398B9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79" y="1050131"/>
            <a:ext cx="4698265" cy="47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70842"/>
      </p:ext>
    </p:extLst>
  </p:cSld>
  <p:clrMapOvr>
    <a:masterClrMapping/>
  </p:clrMapOvr>
  <p:transition spd="slow" advClick="0" advTm="3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3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"/>
        <a:ea typeface="Microsoft YaHei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"/>
        <a:ea typeface="Microsoft YaHei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A04E0D7C89442468D293DCCCF43342D" ma:contentTypeVersion="17" ma:contentTypeDescription="建立新的文件。" ma:contentTypeScope="" ma:versionID="695cb1feff7db980c2f76979382a0124">
  <xsd:schema xmlns:xsd="http://www.w3.org/2001/XMLSchema" xmlns:xs="http://www.w3.org/2001/XMLSchema" xmlns:p="http://schemas.microsoft.com/office/2006/metadata/properties" xmlns:ns2="0d6a05a8-3d22-42b5-ae9a-36d99a0c1169" xmlns:ns3="c754c8a5-0916-4411-a2e6-36161498d89d" targetNamespace="http://schemas.microsoft.com/office/2006/metadata/properties" ma:root="true" ma:fieldsID="4be8f9f2ad7160649075edd6c9d84a2c" ns2:_="" ns3:_="">
    <xsd:import namespace="0d6a05a8-3d22-42b5-ae9a-36d99a0c1169"/>
    <xsd:import namespace="c754c8a5-0916-4411-a2e6-36161498d8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a05a8-3d22-42b5-ae9a-36d99a0c1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影像標籤" ma:readOnly="false" ma:fieldId="{5cf76f15-5ced-4ddc-b409-7134ff3c332f}" ma:taxonomyMulti="true" ma:sspId="84120994-1567-452a-861d-28b186a061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c8a5-0916-4411-a2e6-36161498d8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f5c495-e904-4eff-a558-65487e7ebf59}" ma:internalName="TaxCatchAll" ma:showField="CatchAllData" ma:web="c754c8a5-0916-4411-a2e6-36161498d8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6a05a8-3d22-42b5-ae9a-36d99a0c1169">
      <Terms xmlns="http://schemas.microsoft.com/office/infopath/2007/PartnerControls"/>
    </lcf76f155ced4ddcb4097134ff3c332f>
    <TaxCatchAll xmlns="c754c8a5-0916-4411-a2e6-36161498d89d" xsi:nil="true"/>
  </documentManagement>
</p:properties>
</file>

<file path=customXml/itemProps1.xml><?xml version="1.0" encoding="utf-8"?>
<ds:datastoreItem xmlns:ds="http://schemas.openxmlformats.org/officeDocument/2006/customXml" ds:itemID="{DEEE8CC9-DE27-4346-BDAF-4F8635C76CE1}"/>
</file>

<file path=customXml/itemProps2.xml><?xml version="1.0" encoding="utf-8"?>
<ds:datastoreItem xmlns:ds="http://schemas.openxmlformats.org/officeDocument/2006/customXml" ds:itemID="{058F2914-9EF4-4D00-84EE-773D662161C9}"/>
</file>

<file path=customXml/itemProps3.xml><?xml version="1.0" encoding="utf-8"?>
<ds:datastoreItem xmlns:ds="http://schemas.openxmlformats.org/officeDocument/2006/customXml" ds:itemID="{D7F9834C-D4CE-4902-A003-947650C79909}"/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474</Words>
  <Application>Microsoft Office PowerPoint</Application>
  <PresentationFormat>寬螢幕</PresentationFormat>
  <Paragraphs>49</Paragraphs>
  <Slides>12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12</vt:i4>
      </vt:variant>
    </vt:vector>
  </HeadingPairs>
  <TitlesOfParts>
    <vt:vector size="24" baseType="lpstr">
      <vt:lpstr>Adobe 仿宋 Std R</vt:lpstr>
      <vt:lpstr>等线</vt:lpstr>
      <vt:lpstr>等线 Light</vt:lpstr>
      <vt:lpstr>方正姚体</vt:lpstr>
      <vt:lpstr>微软雅黑</vt:lpstr>
      <vt:lpstr>微软雅黑</vt:lpstr>
      <vt:lpstr>宋体</vt:lpstr>
      <vt:lpstr>新細明體</vt:lpstr>
      <vt:lpstr>Arial</vt:lpstr>
      <vt:lpstr>Calibri</vt:lpstr>
      <vt:lpstr>第一PPT，www.1ppt.com</vt:lpstr>
      <vt:lpstr>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軼事</vt:lpstr>
      <vt:lpstr>PowerPoint 簡報</vt:lpstr>
      <vt:lpstr>PowerPoint 簡報</vt:lpstr>
      <vt:lpstr>PowerPoint 簡報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</dc:title>
  <dc:creator>第一PPT</dc:creator>
  <cp:keywords>www.1ppt.com</cp:keywords>
  <dc:description>www.1ppt.com</dc:description>
  <cp:lastModifiedBy>To Yuen Yee</cp:lastModifiedBy>
  <cp:revision>52</cp:revision>
  <cp:lastPrinted>2023-11-14T11:27:47Z</cp:lastPrinted>
  <dcterms:created xsi:type="dcterms:W3CDTF">2019-01-22T05:34:00Z</dcterms:created>
  <dcterms:modified xsi:type="dcterms:W3CDTF">2023-11-14T11:27:57Z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CAD29202BD874C13AEF6B4D658EB1676_12</vt:lpwstr>
  </property>
  <property fmtid="{D5CDD505-2E9C-101B-9397-08002B2CF9AE}" pid="3" name="KSOProductBuildVer">
    <vt:lpwstr>2052-12.1.0.15374</vt:lpwstr>
  </property>
  <property fmtid="{D5CDD505-2E9C-101B-9397-08002B2CF9AE}" pid="4" name="ContentTypeId">
    <vt:lpwstr>0x0101005A04E0D7C89442468D293DCCCF43342D</vt:lpwstr>
  </property>
</Properties>
</file>